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68" r:id="rId3"/>
    <p:sldId id="256" r:id="rId4"/>
    <p:sldId id="269" r:id="rId5"/>
    <p:sldId id="258" r:id="rId6"/>
    <p:sldId id="259" r:id="rId7"/>
    <p:sldId id="260" r:id="rId8"/>
    <p:sldId id="261" r:id="rId9"/>
    <p:sldId id="272" r:id="rId10"/>
    <p:sldId id="263" r:id="rId11"/>
    <p:sldId id="264" r:id="rId12"/>
    <p:sldId id="274" r:id="rId13"/>
    <p:sldId id="266" r:id="rId14"/>
    <p:sldId id="267" r:id="rId15"/>
    <p:sldId id="27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0B85"/>
    <a:srgbClr val="F57A2F"/>
    <a:srgbClr val="0B3D85"/>
    <a:srgbClr val="E6500C"/>
    <a:srgbClr val="F45D08"/>
    <a:srgbClr val="F9B18E"/>
    <a:srgbClr val="7FD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148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65" name="Freeform: Shape 6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6E961080-4BF1-FB2D-44B5-5EE546450F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68" t="22679" r="3" b="21589"/>
          <a:stretch>
            <a:fillRect/>
          </a:stretch>
        </p:blipFill>
        <p:spPr>
          <a:xfrm>
            <a:off x="26678" y="39644"/>
            <a:ext cx="7899074" cy="3833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0AFA11-4671-99D9-0C0C-82397414E21F}"/>
              </a:ext>
            </a:extLst>
          </p:cNvPr>
          <p:cNvSpPr txBox="1"/>
          <p:nvPr/>
        </p:nvSpPr>
        <p:spPr>
          <a:xfrm>
            <a:off x="4387158" y="3322371"/>
            <a:ext cx="4486216" cy="2492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endParaRPr lang="en-US" sz="1000" dirty="0"/>
          </a:p>
          <a:p>
            <a:pPr>
              <a:buNone/>
            </a:pPr>
            <a:endParaRPr lang="en-US" sz="1000" dirty="0"/>
          </a:p>
          <a:p>
            <a:r>
              <a:rPr lang="en-US" sz="1400" b="1" dirty="0">
                <a:solidFill>
                  <a:srgbClr val="7030A0"/>
                </a:solidFill>
              </a:rPr>
              <a:t>Why It Matters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b="1" dirty="0"/>
              <a:t> Faster time-to-competence</a:t>
            </a:r>
            <a:endParaRPr lang="en-US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000" b="1" dirty="0"/>
              <a:t> Improved safety and risk reduction</a:t>
            </a:r>
            <a:endParaRPr lang="en-US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000" b="1" dirty="0"/>
              <a:t> Higher quality and consistency across stations</a:t>
            </a:r>
            <a:endParaRPr lang="en-US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000" b="1" dirty="0"/>
              <a:t> Better decision-making under real operational conditions</a:t>
            </a:r>
            <a:endParaRPr lang="en-US" sz="1000" dirty="0"/>
          </a:p>
          <a:p>
            <a:pPr>
              <a:buNone/>
            </a:pPr>
            <a:endParaRPr lang="en-US" sz="1000" dirty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sz="1400" b="1" dirty="0">
                <a:solidFill>
                  <a:srgbClr val="7030A0"/>
                </a:solidFill>
              </a:rPr>
              <a:t>Strategic Advantage</a:t>
            </a:r>
          </a:p>
          <a:p>
            <a:pPr>
              <a:buNone/>
            </a:pPr>
            <a:r>
              <a:rPr lang="en-US" sz="1000" dirty="0"/>
              <a:t>Simulation updates faster and at lower cost than video—allowing training to stay aligned with current operations, equipment, and procedures.</a:t>
            </a:r>
          </a:p>
          <a:p>
            <a:pPr>
              <a:buNone/>
            </a:pPr>
            <a:endParaRPr lang="en-US" sz="1000" dirty="0"/>
          </a:p>
          <a:p>
            <a:pPr>
              <a:buNone/>
            </a:pPr>
            <a:r>
              <a:rPr lang="en-US" sz="1400" b="1" dirty="0">
                <a:solidFill>
                  <a:srgbClr val="7030A0"/>
                </a:solidFill>
              </a:rPr>
              <a:t>Recommended Next Steps</a:t>
            </a:r>
          </a:p>
          <a:p>
            <a:pPr>
              <a:buNone/>
            </a:pPr>
            <a:r>
              <a:rPr lang="en-US" sz="1000" b="1" dirty="0"/>
              <a:t>Pilot → Measure → Refine → Scale</a:t>
            </a:r>
            <a:endParaRPr lang="en-US" sz="10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784FA0E-D17E-E37B-4DAF-3113C3D9F577}"/>
              </a:ext>
            </a:extLst>
          </p:cNvPr>
          <p:cNvSpPr txBox="1"/>
          <p:nvPr/>
        </p:nvSpPr>
        <p:spPr>
          <a:xfrm>
            <a:off x="162432" y="3479644"/>
            <a:ext cx="4224726" cy="2585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endParaRPr lang="en-US" sz="1000" b="1" dirty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sz="1400" b="1" dirty="0">
                <a:solidFill>
                  <a:srgbClr val="7030A0"/>
                </a:solidFill>
              </a:rPr>
              <a:t>Built by FedEx, for FedEx.</a:t>
            </a:r>
            <a:br>
              <a:rPr lang="en-US" sz="1400" b="1" dirty="0">
                <a:solidFill>
                  <a:srgbClr val="7030A0"/>
                </a:solidFill>
              </a:rPr>
            </a:br>
            <a:r>
              <a:rPr lang="en-US" sz="1000" dirty="0"/>
              <a:t>A modern training environment designed to accelerate frontline readiness</a:t>
            </a:r>
          </a:p>
          <a:p>
            <a:pPr>
              <a:buNone/>
            </a:pPr>
            <a:r>
              <a:rPr lang="en-US" sz="1000" dirty="0"/>
              <a:t>through role-based simulation.</a:t>
            </a:r>
          </a:p>
          <a:p>
            <a:pPr>
              <a:buNone/>
            </a:pPr>
            <a:endParaRPr lang="en-US" sz="1000" dirty="0"/>
          </a:p>
          <a:p>
            <a:pPr>
              <a:buNone/>
            </a:pPr>
            <a:r>
              <a:rPr lang="en-US" sz="1400" b="1" dirty="0">
                <a:solidFill>
                  <a:srgbClr val="7030A0"/>
                </a:solidFill>
              </a:rPr>
              <a:t>The Challenge</a:t>
            </a:r>
          </a:p>
          <a:p>
            <a:pPr>
              <a:buNone/>
            </a:pPr>
            <a:r>
              <a:rPr lang="en-US" sz="1000" dirty="0"/>
              <a:t>Frontline roles demand speed, precision, and safety from day one.</a:t>
            </a:r>
            <a:br>
              <a:rPr lang="en-US" sz="1000" dirty="0"/>
            </a:br>
            <a:r>
              <a:rPr lang="en-US" sz="1000" dirty="0"/>
              <a:t>Traditional training methods struggle to fully prepare employees for</a:t>
            </a:r>
          </a:p>
          <a:p>
            <a:pPr>
              <a:buNone/>
            </a:pPr>
            <a:r>
              <a:rPr lang="en-US" sz="1000" dirty="0"/>
              <a:t>real operational pressure, while leaders face constant change</a:t>
            </a:r>
          </a:p>
          <a:p>
            <a:pPr>
              <a:buNone/>
            </a:pPr>
            <a:r>
              <a:rPr lang="en-US" sz="1000" dirty="0"/>
              <a:t>in volume, SOPs, and staffing.</a:t>
            </a:r>
          </a:p>
          <a:p>
            <a:pPr>
              <a:buNone/>
            </a:pPr>
            <a:endParaRPr lang="en-US" sz="1000" dirty="0"/>
          </a:p>
          <a:p>
            <a:pPr>
              <a:buNone/>
            </a:pPr>
            <a:r>
              <a:rPr lang="en-US" sz="1400" b="1" dirty="0">
                <a:solidFill>
                  <a:srgbClr val="7030A0"/>
                </a:solidFill>
              </a:rPr>
              <a:t>The Solution</a:t>
            </a:r>
          </a:p>
          <a:p>
            <a:pPr>
              <a:buNone/>
            </a:pPr>
            <a:r>
              <a:rPr lang="en-US" sz="1000" dirty="0"/>
              <a:t>The </a:t>
            </a:r>
            <a:r>
              <a:rPr lang="en-US" sz="1000" b="1" dirty="0"/>
              <a:t>FedEx Simulation Center</a:t>
            </a:r>
            <a:r>
              <a:rPr lang="en-US" sz="1000" dirty="0"/>
              <a:t> enables employees to practice real workflows </a:t>
            </a:r>
          </a:p>
          <a:p>
            <a:pPr>
              <a:buNone/>
            </a:pPr>
            <a:r>
              <a:rPr lang="en-US" sz="1000" dirty="0"/>
              <a:t>in a risk-free, interactive environment—building skill, judgment, and confidence before live operations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2D0A0E4-45DD-FD19-3179-5E6E551A356B}"/>
              </a:ext>
            </a:extLst>
          </p:cNvPr>
          <p:cNvSpPr txBox="1"/>
          <p:nvPr/>
        </p:nvSpPr>
        <p:spPr>
          <a:xfrm>
            <a:off x="1945340" y="2428214"/>
            <a:ext cx="5271247" cy="1031051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600" b="1" dirty="0">
                <a:solidFill>
                  <a:srgbClr val="7030A0"/>
                </a:solidFill>
              </a:rPr>
              <a:t>Simulation Center</a:t>
            </a:r>
          </a:p>
          <a:p>
            <a:pPr algn="ctr">
              <a:buNone/>
            </a:pPr>
            <a:r>
              <a:rPr lang="en-US" sz="2500" b="1" dirty="0">
                <a:solidFill>
                  <a:srgbClr val="7030A0"/>
                </a:solidFill>
              </a:rPr>
              <a:t>Leadership Overview</a:t>
            </a:r>
          </a:p>
        </p:txBody>
      </p:sp>
    </p:spTree>
    <p:extLst>
      <p:ext uri="{BB962C8B-B14F-4D97-AF65-F5344CB8AC3E}">
        <p14:creationId xmlns:p14="http://schemas.microsoft.com/office/powerpoint/2010/main" val="4038802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789" y="1174377"/>
            <a:ext cx="2989616" cy="911230"/>
          </a:xfr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b">
            <a:normAutofit/>
          </a:bodyPr>
          <a:lstStyle/>
          <a:p>
            <a:r>
              <a:rPr lang="en-US" sz="2500" b="1" dirty="0">
                <a:solidFill>
                  <a:srgbClr val="5D0B85"/>
                </a:solidFill>
              </a:rPr>
              <a:t>Faster, Cheaper Updates vs. Video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366" y="3095165"/>
            <a:ext cx="2989616" cy="2588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rgbClr val="5D0B85"/>
                </a:solidFill>
              </a:rPr>
              <a:t>• SOP or process changes are reflected by updating rules and scenarios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5D0B85"/>
                </a:solidFill>
              </a:rPr>
              <a:t>• No need to reshoot full training videos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5D0B85"/>
                </a:solidFill>
              </a:rPr>
              <a:t>• Training can evolve alongside operations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915768-2CA0-1A47-A24E-9566B484CE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12438"/>
          <a:stretch>
            <a:fillRect/>
          </a:stretch>
        </p:blipFill>
        <p:spPr>
          <a:xfrm>
            <a:off x="3889915" y="2956875"/>
            <a:ext cx="5105027" cy="33526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272E41-0D3F-89A4-9A27-851CADFC83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7003"/>
          <a:stretch>
            <a:fillRect/>
          </a:stretch>
        </p:blipFill>
        <p:spPr>
          <a:xfrm>
            <a:off x="3889914" y="166889"/>
            <a:ext cx="5105027" cy="26230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684" y="1374770"/>
            <a:ext cx="2989616" cy="982948"/>
          </a:xfr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b">
            <a:normAutofit/>
          </a:bodyPr>
          <a:lstStyle/>
          <a:p>
            <a:r>
              <a:rPr lang="en-US" sz="2800" b="1" dirty="0">
                <a:solidFill>
                  <a:srgbClr val="5D0B85"/>
                </a:solidFill>
              </a:rPr>
              <a:t>Measurable Performance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6B8FA9-FC82-76D8-F6DD-B8336D5F86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55" t="12590" r="12010" b="12982"/>
          <a:stretch>
            <a:fillRect/>
          </a:stretch>
        </p:blipFill>
        <p:spPr>
          <a:xfrm>
            <a:off x="3762759" y="101041"/>
            <a:ext cx="5232183" cy="280650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048" y="3050029"/>
            <a:ext cx="2989616" cy="2588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rgbClr val="5D0B85"/>
                </a:solidFill>
              </a:rPr>
              <a:t>• Track speed, accuracy, mis-sorts, and loading quality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5D0B85"/>
                </a:solidFill>
              </a:rPr>
              <a:t>• Use scores as an additional readiness signal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5D0B85"/>
                </a:solidFill>
              </a:rPr>
              <a:t>• Identify where extra coaching is needed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BAB643-5804-1405-8624-0CBF75F876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43" t="517" r="7972" b="8512"/>
          <a:stretch>
            <a:fillRect/>
          </a:stretch>
        </p:blipFill>
        <p:spPr>
          <a:xfrm>
            <a:off x="4250434" y="3050029"/>
            <a:ext cx="4267200" cy="348321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88691C-7868-1565-2499-33D401D1E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B1197-58EB-A65D-8DD3-7AFF570A3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44" y="914120"/>
            <a:ext cx="3719232" cy="1120514"/>
          </a:xfr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5D0B85"/>
                </a:solidFill>
              </a:rPr>
              <a:t>Example: Package Handler – ULD Loading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2C597-E7C4-CEF8-09CE-B588FFDA1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82589"/>
            <a:ext cx="2862072" cy="3694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rgbClr val="5D0B85"/>
                </a:solidFill>
              </a:rPr>
              <a:t>• Learn scanning, sorting, and loading in a realistic belt-to-ULD flow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5D0B85"/>
                </a:solidFill>
              </a:rPr>
              <a:t>• Experience time pressure and utilization decisions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5D0B85"/>
                </a:solidFill>
              </a:rPr>
              <a:t>• Receive feedback on loading quality and errors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CFCB74-8DB1-2A11-940E-557705A204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879" r="-3" b="-3"/>
          <a:stretch>
            <a:fillRect/>
          </a:stretch>
        </p:blipFill>
        <p:spPr>
          <a:xfrm>
            <a:off x="3678237" y="-4"/>
            <a:ext cx="5465763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528E11-8F89-4379-76D8-A0C4EBD455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30" r="2" b="6418"/>
          <a:stretch>
            <a:fillRect/>
          </a:stretch>
        </p:blipFill>
        <p:spPr>
          <a:xfrm>
            <a:off x="3545046" y="3694369"/>
            <a:ext cx="5604285" cy="3163636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7040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416" y="5283583"/>
            <a:ext cx="2907065" cy="756827"/>
          </a:xfr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>
            <a:normAutofit/>
          </a:bodyPr>
          <a:lstStyle/>
          <a:p>
            <a:r>
              <a:rPr lang="en-US" sz="2800" b="1" dirty="0">
                <a:solidFill>
                  <a:srgbClr val="5D0B85"/>
                </a:solidFill>
              </a:rPr>
              <a:t>Scale Across Roles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16" y="0"/>
            <a:ext cx="8423809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7C360F-3E04-23E1-F1F5-8DF8379BA9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582"/>
          <a:stretch>
            <a:fillRect/>
          </a:stretch>
        </p:blipFill>
        <p:spPr>
          <a:xfrm>
            <a:off x="719403" y="364142"/>
            <a:ext cx="7777234" cy="38679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817950" y="5666847"/>
            <a:ext cx="1463040" cy="342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039" y="4883544"/>
            <a:ext cx="4940186" cy="155690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5D0B85"/>
                </a:solidFill>
              </a:rPr>
              <a:t>• Handlers and ramp agents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5D0B85"/>
                </a:solidFill>
              </a:rPr>
              <a:t>• Couriers/drivers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5D0B85"/>
                </a:solidFill>
              </a:rPr>
              <a:t>• Operations managers and leaders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5D0B85"/>
                </a:solidFill>
              </a:rPr>
              <a:t>• Customer service and support functions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!!Rectangle">
            <a:extLst>
              <a:ext uri="{FF2B5EF4-FFF2-40B4-BE49-F238E27FC236}">
                <a16:creationId xmlns:a16="http://schemas.microsoft.com/office/drawing/2014/main" id="{D5997EA8-5EFC-40CD-A85F-C3C3BC5F9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CF6A1EC-BD15-42D9-A339-A3970CF7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4218905"/>
            <a:ext cx="8375585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670" y="4814609"/>
            <a:ext cx="2708910" cy="897905"/>
          </a:xfr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US" sz="2500" b="1" dirty="0">
                <a:solidFill>
                  <a:srgbClr val="5D0B85"/>
                </a:solidFill>
              </a:rPr>
              <a:t>Leaders’ Call to Action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20C27D-5C39-492B-BD68-C220C0F83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491151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4F3394A-A959-460A-ACF9-5FA682C76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99776" y="5256704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9535" y="4541427"/>
            <a:ext cx="4656391" cy="1536192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500" dirty="0">
                <a:solidFill>
                  <a:srgbClr val="5D0B85"/>
                </a:solidFill>
              </a:rPr>
              <a:t>• Identify priority roles and stations for pilot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>
                <a:solidFill>
                  <a:srgbClr val="5D0B85"/>
                </a:solidFill>
              </a:rPr>
              <a:t>• Align on success metrics (safety, quality, ramp-up time)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>
                <a:solidFill>
                  <a:srgbClr val="5D0B85"/>
                </a:solidFill>
              </a:rPr>
              <a:t>• Partner with training teams to deploy and iterate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>
                <a:solidFill>
                  <a:srgbClr val="5D0B85"/>
                </a:solidFill>
              </a:rPr>
              <a:t>• The Simulation Center is an investment in people that pays back in safer, faster, higher-quality operations.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D6FBBF-05D9-B5F5-D3C2-78CAB4C423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7" t="7154" r="-1" b="10288"/>
          <a:stretch>
            <a:fillRect/>
          </a:stretch>
        </p:blipFill>
        <p:spPr>
          <a:xfrm>
            <a:off x="788669" y="195031"/>
            <a:ext cx="7613795" cy="43463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7B69AB-F7C4-CB07-B8FD-885DAAD56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F9F8E4-C3C0-5794-E1B6-6E75B7231EA8}"/>
              </a:ext>
            </a:extLst>
          </p:cNvPr>
          <p:cNvSpPr txBox="1"/>
          <p:nvPr/>
        </p:nvSpPr>
        <p:spPr>
          <a:xfrm>
            <a:off x="126327" y="3538810"/>
            <a:ext cx="4792009" cy="3657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500" b="1" dirty="0">
                <a:solidFill>
                  <a:srgbClr val="5D0B85"/>
                </a:solidFill>
              </a:rPr>
              <a:t>         Operational Value</a:t>
            </a:r>
            <a:r>
              <a:rPr lang="en-US" sz="2500" dirty="0">
                <a:solidFill>
                  <a:srgbClr val="5D0B85"/>
                </a:solidFill>
              </a:rPr>
              <a:t> </a:t>
            </a:r>
            <a:endParaRPr lang="en-US" sz="2500" b="1" dirty="0">
              <a:solidFill>
                <a:srgbClr val="5D0B85"/>
              </a:solidFill>
            </a:endParaRPr>
          </a:p>
          <a:p>
            <a:pPr lvl="1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rgbClr val="5D0B85"/>
                </a:solidFill>
              </a:rPr>
              <a:t>The FedEx Simulation Center enables employees to practice real-world workflows in a risk-free, interactive environment, building skills, judgment, and confidence before live operations. Simulation shifts training from </a:t>
            </a:r>
            <a:r>
              <a:rPr lang="en-US" b="1" dirty="0">
                <a:solidFill>
                  <a:srgbClr val="5D0B85"/>
                </a:solidFill>
              </a:rPr>
              <a:t>observation to performance</a:t>
            </a:r>
            <a:r>
              <a:rPr lang="en-US" dirty="0">
                <a:solidFill>
                  <a:srgbClr val="5D0B85"/>
                </a:solidFill>
              </a:rPr>
              <a:t>, allowing FedEx to measure readiness and reduce operational risk before employees impact live volume.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AA7DE11-D36D-74DD-E23E-463DC14D4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051478" y="0"/>
            <a:ext cx="92522" cy="6858000"/>
            <a:chOff x="12068638" y="0"/>
            <a:chExt cx="123362" cy="6858000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9DEFADB-81F9-0DE6-6501-9C9AE5DA41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EC8FEC4-4BB0-3332-11BD-63D91D29DB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5048D8C-9517-6C78-876E-59928145A22A}"/>
              </a:ext>
            </a:extLst>
          </p:cNvPr>
          <p:cNvSpPr txBox="1"/>
          <p:nvPr/>
        </p:nvSpPr>
        <p:spPr>
          <a:xfrm>
            <a:off x="5474964" y="3778565"/>
            <a:ext cx="3460376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5D0B85"/>
                </a:solidFill>
              </a:rPr>
              <a:t>     Financial Value</a:t>
            </a:r>
            <a:endParaRPr lang="en-US" dirty="0"/>
          </a:p>
          <a:p>
            <a:r>
              <a:rPr lang="en-US" dirty="0">
                <a:solidFill>
                  <a:srgbClr val="5D0B85"/>
                </a:solidFill>
              </a:rPr>
              <a:t>From a financial perspective, simulation converts training from a </a:t>
            </a:r>
            <a:r>
              <a:rPr lang="en-US" b="1" dirty="0">
                <a:solidFill>
                  <a:srgbClr val="5D0B85"/>
                </a:solidFill>
              </a:rPr>
              <a:t>recurring variable expense </a:t>
            </a:r>
            <a:r>
              <a:rPr lang="en-US" dirty="0">
                <a:solidFill>
                  <a:srgbClr val="5D0B85"/>
                </a:solidFill>
              </a:rPr>
              <a:t>into a </a:t>
            </a:r>
            <a:r>
              <a:rPr lang="en-US" b="1" dirty="0">
                <a:solidFill>
                  <a:srgbClr val="5D0B85"/>
                </a:solidFill>
              </a:rPr>
              <a:t>scalable platform investment</a:t>
            </a:r>
            <a:r>
              <a:rPr lang="en-US" dirty="0">
                <a:solidFill>
                  <a:srgbClr val="5D0B85"/>
                </a:solidFill>
              </a:rPr>
              <a:t>, with improved unit economics as adoption expands across the network.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24978-2FED-2E34-75CB-6A5442517F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56" t="16883" r="14102" b="16625"/>
          <a:stretch>
            <a:fillRect/>
          </a:stretch>
        </p:blipFill>
        <p:spPr>
          <a:xfrm>
            <a:off x="1281953" y="228541"/>
            <a:ext cx="6443944" cy="34111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83761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D1EA6A-8AEA-C543-AAE7-096967013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0ADF1A8-980A-F496-3BB4-2D6F337D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06" y="5172636"/>
            <a:ext cx="2991196" cy="792686"/>
          </a:xfr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700" b="1" dirty="0">
                <a:solidFill>
                  <a:srgbClr val="5D0B85"/>
                </a:solidFill>
              </a:rPr>
              <a:t>Executive Summary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16" y="0"/>
            <a:ext cx="8423809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C5B478-EF41-C5D0-38FC-6C27036918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10" b="30176"/>
          <a:stretch>
            <a:fillRect/>
          </a:stretch>
        </p:blipFill>
        <p:spPr>
          <a:xfrm>
            <a:off x="719403" y="364142"/>
            <a:ext cx="7777234" cy="386799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817950" y="5666847"/>
            <a:ext cx="1463040" cy="342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F72DB840-981B-33F7-A211-8607FD32F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2038" y="4883544"/>
            <a:ext cx="5164385" cy="155690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-22860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5D0B85"/>
                </a:solidFill>
                <a:effectLst/>
              </a:rPr>
              <a:t> 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5D0B85"/>
                </a:solidFill>
                <a:effectLst/>
              </a:rPr>
              <a:t>What it is 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5D0B85"/>
                </a:solidFill>
                <a:effectLst/>
              </a:rPr>
              <a:t>(Simulation Center)</a:t>
            </a:r>
          </a:p>
          <a:p>
            <a:pPr marL="0" marR="0" lvl="0" indent="-22860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5D0B85"/>
                </a:solidFill>
                <a:effectLst/>
              </a:rPr>
              <a:t> 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5D0B85"/>
                </a:solidFill>
                <a:effectLst/>
              </a:rPr>
              <a:t>Why it matters 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5D0B85"/>
                </a:solidFill>
                <a:effectLst/>
              </a:rPr>
              <a:t>(safety, ramp-up, quality)</a:t>
            </a:r>
          </a:p>
          <a:p>
            <a:pPr marL="0" marR="0" lvl="0" indent="-22860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5D0B85"/>
                </a:solidFill>
                <a:effectLst/>
              </a:rPr>
              <a:t> 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5D0B85"/>
                </a:solidFill>
                <a:effectLst/>
              </a:rPr>
              <a:t>What leaders get 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5D0B85"/>
                </a:solidFill>
                <a:effectLst/>
              </a:rPr>
              <a:t>(data, consistency, faster readiness)</a:t>
            </a:r>
          </a:p>
          <a:p>
            <a:pPr marL="0" marR="0" lvl="0" indent="-22860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5D0B85"/>
                </a:solidFill>
                <a:effectLst/>
              </a:rPr>
              <a:t> 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5D0B85"/>
                </a:solidFill>
                <a:effectLst/>
              </a:rPr>
              <a:t>What’s next 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5D0B85"/>
                </a:solidFill>
                <a:effectLst/>
              </a:rPr>
              <a:t>(pilot)</a:t>
            </a:r>
          </a:p>
        </p:txBody>
      </p:sp>
    </p:spTree>
    <p:extLst>
      <p:ext uri="{BB962C8B-B14F-4D97-AF65-F5344CB8AC3E}">
        <p14:creationId xmlns:p14="http://schemas.microsoft.com/office/powerpoint/2010/main" val="1914338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4E2ED6F9-63C3-4A8D-9BB4-1EA6253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6D72081E-AD41-4FBB-B02B-698A68DB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4218905"/>
            <a:ext cx="8375585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670" y="4848777"/>
            <a:ext cx="2708910" cy="829569"/>
          </a:xfr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5D0B85"/>
                </a:solidFill>
              </a:rPr>
              <a:t>FedEx Simulation Center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616AF4-1609-3250-F49C-11CF358E32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11" b="23043"/>
          <a:stretch>
            <a:fillRect/>
          </a:stretch>
        </p:blipFill>
        <p:spPr>
          <a:xfrm>
            <a:off x="20" y="10"/>
            <a:ext cx="9143980" cy="3994473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16248AD-805F-41BF-9B57-FC53E5B32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491151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F82758F-B2B3-4F0A-BB90-4BFFEDD16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99776" y="5256704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869" y="4495466"/>
            <a:ext cx="4545767" cy="1536192"/>
          </a:xfrm>
        </p:spPr>
        <p:txBody>
          <a:bodyPr anchor="ctr">
            <a:normAutofit/>
          </a:bodyPr>
          <a:lstStyle/>
          <a:p>
            <a:r>
              <a:rPr lang="en-US" sz="1600" b="1" dirty="0">
                <a:solidFill>
                  <a:srgbClr val="5D0B85"/>
                </a:solidFill>
              </a:rPr>
              <a:t>Built by FedEx, for FedEx.</a:t>
            </a:r>
            <a:r>
              <a:rPr lang="en-US" sz="1600" dirty="0">
                <a:solidFill>
                  <a:srgbClr val="5D0B85"/>
                </a:solidFill>
              </a:rPr>
              <a:t> A modern training environment that develops frontline skills through role-based simulation.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DF9712-7A13-C68C-2E53-403FEB4C5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F41768F-D554-8353-1FCE-67DF1755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8E5CA6-A9E6-ECF1-98D0-3C46D09212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150" r="1" b="1"/>
          <a:stretch>
            <a:fillRect/>
          </a:stretch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7742E99-BD97-73E3-25E6-C2807E29C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2F81F1-446B-CE26-6B7C-7DC4911CF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52B7E68-9854-15F6-9512-F32792E4F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97D0BD8-1C10-CD2B-1B64-D778F8F7B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E79357-140A-7952-B423-3FC24EC90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792D53-3A29-8F4C-06E6-821EF1968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41" y="4586208"/>
            <a:ext cx="3565147" cy="765674"/>
          </a:xfr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5D0B85"/>
                </a:solidFill>
              </a:rPr>
              <a:t>Why This Matters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DF722-2DF5-0774-E603-0503B7865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885" y="4215337"/>
            <a:ext cx="4191128" cy="2157983"/>
          </a:xfrm>
        </p:spPr>
        <p:txBody>
          <a:bodyPr anchor="ctr"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D0B85"/>
                </a:solidFill>
              </a:rPr>
              <a:t>High turnover and increasing ramp-up pressure</a:t>
            </a:r>
          </a:p>
          <a:p>
            <a:r>
              <a:rPr lang="en-US" sz="1600" dirty="0">
                <a:solidFill>
                  <a:srgbClr val="5D0B85"/>
                </a:solidFill>
              </a:rPr>
              <a:t>Rising safety and quality expectations across operations</a:t>
            </a:r>
          </a:p>
          <a:p>
            <a:r>
              <a:rPr lang="en-US" sz="1600" dirty="0">
                <a:solidFill>
                  <a:srgbClr val="5D0B85"/>
                </a:solidFill>
              </a:rPr>
              <a:t>Need to standardize frontline readiness across stations, hubs, and regions</a:t>
            </a:r>
          </a:p>
          <a:p>
            <a:r>
              <a:rPr lang="en-US" sz="1600" dirty="0">
                <a:solidFill>
                  <a:srgbClr val="5D0B85"/>
                </a:solidFill>
              </a:rPr>
              <a:t>A scalable way to combine </a:t>
            </a:r>
            <a:r>
              <a:rPr lang="en-US" sz="1600" b="1" dirty="0">
                <a:solidFill>
                  <a:srgbClr val="5D0B85"/>
                </a:solidFill>
              </a:rPr>
              <a:t>hands-on practice</a:t>
            </a:r>
            <a:r>
              <a:rPr lang="en-US" sz="1600" dirty="0">
                <a:solidFill>
                  <a:srgbClr val="5D0B85"/>
                </a:solidFill>
              </a:rPr>
              <a:t> with </a:t>
            </a:r>
            <a:r>
              <a:rPr lang="en-US" sz="1600" b="1" dirty="0">
                <a:solidFill>
                  <a:srgbClr val="5D0B85"/>
                </a:solidFill>
              </a:rPr>
              <a:t>built-in guidance</a:t>
            </a:r>
            <a:r>
              <a:rPr lang="en-US" sz="1600" dirty="0">
                <a:solidFill>
                  <a:srgbClr val="5D0B85"/>
                </a:solidFill>
              </a:rPr>
              <a:t>, ensuring consistent performance from day one</a:t>
            </a:r>
          </a:p>
          <a:p>
            <a:pPr marL="0" indent="0">
              <a:buNone/>
            </a:pPr>
            <a:endParaRPr lang="en-US" sz="1600" dirty="0">
              <a:solidFill>
                <a:srgbClr val="5D0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21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ED09F3-7BAB-3B5E-6651-2F2511D30F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89"/>
          <a:stretch>
            <a:fillRect/>
          </a:stretch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871" y="506131"/>
            <a:ext cx="2494380" cy="863040"/>
          </a:xfr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5D0B85"/>
                </a:solidFill>
              </a:rPr>
              <a:t>From Watching </a:t>
            </a:r>
            <a:br>
              <a:rPr lang="en-US" sz="2800" b="1" dirty="0">
                <a:solidFill>
                  <a:srgbClr val="5D0B85"/>
                </a:solidFill>
              </a:rPr>
            </a:br>
            <a:r>
              <a:rPr lang="en-US" sz="2800" b="1" dirty="0">
                <a:solidFill>
                  <a:srgbClr val="5D0B85"/>
                </a:solidFill>
              </a:rPr>
              <a:t>to Doing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5583" y="1862220"/>
            <a:ext cx="3321660" cy="3184909"/>
          </a:xfrm>
        </p:spPr>
        <p:txBody>
          <a:bodyPr>
            <a:normAutofit fontScale="85000" lnSpcReduction="10000"/>
          </a:bodyPr>
          <a:lstStyle/>
          <a:p>
            <a:r>
              <a:rPr lang="en-US" sz="1700" dirty="0">
                <a:solidFill>
                  <a:srgbClr val="5D0B85"/>
                </a:solidFill>
              </a:rPr>
              <a:t>Traditional videos show the job once.</a:t>
            </a:r>
          </a:p>
          <a:p>
            <a:pPr marL="0" indent="0">
              <a:buNone/>
            </a:pPr>
            <a:endParaRPr lang="en-US" sz="1700" dirty="0">
              <a:solidFill>
                <a:srgbClr val="5D0B85"/>
              </a:solidFill>
            </a:endParaRPr>
          </a:p>
          <a:p>
            <a:r>
              <a:rPr lang="en-US" sz="1700" dirty="0">
                <a:solidFill>
                  <a:srgbClr val="5D0B85"/>
                </a:solidFill>
              </a:rPr>
              <a:t>Simulation lets people practice decisions and movements repeatedly until they become instinctive.</a:t>
            </a:r>
          </a:p>
          <a:p>
            <a:pPr marL="0" indent="0">
              <a:buNone/>
            </a:pPr>
            <a:endParaRPr lang="en-US" sz="1700" dirty="0">
              <a:solidFill>
                <a:srgbClr val="5D0B85"/>
              </a:solidFill>
            </a:endParaRPr>
          </a:p>
          <a:p>
            <a:pPr marL="0" lvl="0" indent="0"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D0B8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5D0B8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D0B8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lang="en-US" sz="1800" dirty="0">
                <a:solidFill>
                  <a:srgbClr val="5D0B85"/>
                </a:solidFill>
              </a:rPr>
              <a:t>ridging the gap between</a:t>
            </a:r>
          </a:p>
          <a:p>
            <a:pPr marL="0" lvl="0" indent="0">
              <a:buNone/>
              <a:defRPr/>
            </a:pPr>
            <a:r>
              <a:rPr lang="en-US" sz="1800" dirty="0">
                <a:solidFill>
                  <a:srgbClr val="5D0B85"/>
                </a:solidFill>
              </a:rPr>
              <a:t>        </a:t>
            </a:r>
            <a:r>
              <a:rPr lang="en-US" sz="1800" b="1" dirty="0">
                <a:solidFill>
                  <a:srgbClr val="5D0B85"/>
                </a:solidFill>
              </a:rPr>
              <a:t>theory </a:t>
            </a:r>
            <a:r>
              <a:rPr lang="en-US" sz="1800" dirty="0">
                <a:solidFill>
                  <a:srgbClr val="5D0B85"/>
                </a:solidFill>
              </a:rPr>
              <a:t>(video) and </a:t>
            </a:r>
            <a:r>
              <a:rPr lang="en-US" sz="1800" b="1" dirty="0">
                <a:solidFill>
                  <a:srgbClr val="5D0B85"/>
                </a:solidFill>
              </a:rPr>
              <a:t>practice </a:t>
            </a:r>
            <a:r>
              <a:rPr lang="en-US" sz="1800" dirty="0">
                <a:solidFill>
                  <a:srgbClr val="5D0B85"/>
                </a:solidFill>
              </a:rPr>
              <a:t>(doing)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5D0B8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lvl="0" indent="0">
              <a:buNone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5D0B8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</a:t>
            </a:r>
          </a:p>
          <a:p>
            <a:pPr marL="0" lvl="0" indent="0">
              <a:buNone/>
              <a:defRPr/>
            </a:pPr>
            <a:r>
              <a:rPr lang="en-US" sz="1300" i="1" dirty="0">
                <a:solidFill>
                  <a:srgbClr val="5D0B85"/>
                </a:solidFill>
                <a:latin typeface="Calibri"/>
              </a:rPr>
              <a:t>                  </a:t>
            </a:r>
            <a:r>
              <a:rPr lang="en-US" sz="1400" i="1" dirty="0">
                <a:solidFill>
                  <a:srgbClr val="5D0B85"/>
                </a:solidFill>
              </a:rPr>
              <a:t>Simulation is the intersection of theory</a:t>
            </a:r>
          </a:p>
          <a:p>
            <a:pPr marL="0" lvl="0" indent="0">
              <a:buNone/>
              <a:defRPr/>
            </a:pPr>
            <a:r>
              <a:rPr lang="en-US" sz="1400" i="1" dirty="0">
                <a:solidFill>
                  <a:srgbClr val="5D0B85"/>
                </a:solidFill>
              </a:rPr>
              <a:t>                 and practice—where learning becomes</a:t>
            </a:r>
          </a:p>
          <a:p>
            <a:pPr marL="0" lvl="0" indent="0">
              <a:buNone/>
              <a:defRPr/>
            </a:pPr>
            <a:r>
              <a:rPr lang="en-US" sz="1400" i="1" dirty="0">
                <a:solidFill>
                  <a:srgbClr val="5D0B85"/>
                </a:solidFill>
              </a:rPr>
              <a:t>                 performance.</a:t>
            </a:r>
            <a:endParaRPr lang="en-US" sz="1700" i="1" dirty="0">
              <a:solidFill>
                <a:srgbClr val="5D0B85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3399" y="782169"/>
            <a:ext cx="2318706" cy="854072"/>
          </a:xfr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b="1" dirty="0">
                <a:solidFill>
                  <a:srgbClr val="5D0B85"/>
                </a:solidFill>
              </a:rPr>
              <a:t>Business Impact Overview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C7B61D-35CF-9A22-A401-E4E0FFA72B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14" r="14553"/>
          <a:stretch>
            <a:fillRect/>
          </a:stretch>
        </p:blipFill>
        <p:spPr>
          <a:xfrm>
            <a:off x="20" y="431"/>
            <a:ext cx="6086455" cy="640831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2871" y="2023961"/>
            <a:ext cx="2599763" cy="2646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rgbClr val="5D0B85"/>
                </a:solidFill>
              </a:rPr>
              <a:t>• Faster time-to-competence for new hires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5D0B85"/>
                </a:solidFill>
              </a:rPr>
              <a:t>• Reduced mis-sorts and rework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5D0B85"/>
                </a:solidFill>
              </a:rPr>
              <a:t>• Fewer safety exposures during early learning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5D0B85"/>
                </a:solidFill>
              </a:rPr>
              <a:t>• More consistent training across the network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1D7BE-B0A6-208C-CA80-B3DD67533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488" y="6192044"/>
            <a:ext cx="254230" cy="2166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520" y="959224"/>
            <a:ext cx="2426340" cy="878541"/>
          </a:xfr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b">
            <a:normAutofit/>
          </a:bodyPr>
          <a:lstStyle/>
          <a:p>
            <a:r>
              <a:rPr lang="en-US" sz="2500" b="1" dirty="0">
                <a:solidFill>
                  <a:srgbClr val="5D0B85"/>
                </a:solidFill>
              </a:rPr>
              <a:t>Safety &amp; Risk Reduction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520" y="2264534"/>
            <a:ext cx="2510223" cy="259433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rgbClr val="5D0B85"/>
                </a:solidFill>
              </a:rPr>
              <a:t>• New handlers practice in a zero-risk, digital environment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5D0B85"/>
                </a:solidFill>
              </a:rPr>
              <a:t>• Common mistakes surfaced safely before touching live volume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5D0B85"/>
                </a:solidFill>
              </a:rPr>
              <a:t>• Reinforces correct behaviors and SOPs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4CE8A2-2583-5BF9-6BC5-0A8111BB0C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58" r="2" b="2"/>
          <a:stretch>
            <a:fillRect/>
          </a:stretch>
        </p:blipFill>
        <p:spPr>
          <a:xfrm>
            <a:off x="3816932" y="877413"/>
            <a:ext cx="4666971" cy="50430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AFCAD34-1AFC-BC1A-F6B2-C34C6391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16932" y="5858828"/>
            <a:ext cx="4669847" cy="123363"/>
            <a:chOff x="7015162" y="5858828"/>
            <a:chExt cx="4300544" cy="12336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29F4A2-3705-CF87-3DDA-AF9CE9389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1B1028-FC76-5583-3A1F-5815A7DCF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CA099B-BD86-9D34-7B58-6FB3463C9B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36" r="8653"/>
          <a:stretch>
            <a:fillRect/>
          </a:stretch>
        </p:blipFill>
        <p:spPr>
          <a:xfrm>
            <a:off x="2929175" y="182567"/>
            <a:ext cx="6212539" cy="649286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601" y="1587621"/>
            <a:ext cx="2625926" cy="680450"/>
          </a:xfr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l"/>
            <a:r>
              <a:rPr lang="en-US" sz="2500" b="1" dirty="0">
                <a:solidFill>
                  <a:srgbClr val="5D0B85"/>
                </a:solidFill>
              </a:rPr>
              <a:t>Quality &amp; 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601" y="2583015"/>
            <a:ext cx="2866641" cy="2415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rgbClr val="5D0B85"/>
                </a:solidFill>
              </a:rPr>
              <a:t>• Better loading decisions improve cube and utilization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5D0B85"/>
                </a:solidFill>
              </a:rPr>
              <a:t>• Fewer mis-sorts and handling errors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5D0B85"/>
                </a:solidFill>
              </a:rPr>
              <a:t>• More reliable service performance and customer experience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496CF3-87AC-9845-D50D-22CC22E9A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7FB0ED7-C91D-1D10-5981-E13143E2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B21B9D-E91A-3AB7-FB61-363CFFD600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810" r="13706"/>
          <a:stretch>
            <a:fillRect/>
          </a:stretch>
        </p:blipFill>
        <p:spPr>
          <a:xfrm>
            <a:off x="2160494" y="10"/>
            <a:ext cx="6983505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B5CD96-9CBA-9F4D-C3AF-FD9DFF422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003F15-2483-F772-2ACE-B47F5B5B8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06" y="385972"/>
            <a:ext cx="3648636" cy="1093203"/>
          </a:xfr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5D0B85"/>
                </a:solidFill>
              </a:rPr>
              <a:t>Standardized, Scalable </a:t>
            </a:r>
            <a:br>
              <a:rPr lang="en-US" sz="2800" b="1" dirty="0">
                <a:solidFill>
                  <a:srgbClr val="5D0B85"/>
                </a:solidFill>
              </a:rPr>
            </a:br>
            <a:r>
              <a:rPr lang="en-US" sz="2800" b="1" dirty="0">
                <a:solidFill>
                  <a:srgbClr val="5D0B85"/>
                </a:solidFill>
              </a:rPr>
              <a:t>Training</a:t>
            </a:r>
            <a:br>
              <a:rPr lang="en-US" sz="2800" b="1" dirty="0">
                <a:solidFill>
                  <a:srgbClr val="5D0B85"/>
                </a:solidFill>
              </a:rPr>
            </a:br>
            <a:r>
              <a:rPr lang="en-US" sz="1600" i="1" dirty="0">
                <a:solidFill>
                  <a:srgbClr val="5D0B85"/>
                </a:solidFill>
              </a:rPr>
              <a:t>Role-Aligned Training with Built-In Coaching</a:t>
            </a:r>
            <a:endParaRPr lang="en-US" sz="1600" dirty="0">
              <a:solidFill>
                <a:srgbClr val="5D0B8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23FB2-31DC-3D25-DAB7-2D7F57C23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35" y="1809142"/>
            <a:ext cx="3369611" cy="4219131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solidFill>
                  <a:srgbClr val="5D0B85"/>
                </a:solidFill>
              </a:rPr>
              <a:t>Same scenarios deployed across locations for consistent outcomes</a:t>
            </a:r>
          </a:p>
          <a:p>
            <a:r>
              <a:rPr lang="en-US" sz="1800" dirty="0">
                <a:solidFill>
                  <a:srgbClr val="5D0B85"/>
                </a:solidFill>
              </a:rPr>
              <a:t>Role-based modules for handlers, drivers, and leaders</a:t>
            </a:r>
          </a:p>
          <a:p>
            <a:r>
              <a:rPr lang="en-US" sz="1800" dirty="0">
                <a:solidFill>
                  <a:srgbClr val="5D0B85"/>
                </a:solidFill>
              </a:rPr>
              <a:t>Training aligned with FedEx procedures, language, and standards</a:t>
            </a:r>
          </a:p>
          <a:p>
            <a:r>
              <a:rPr lang="en-US" sz="1800" dirty="0">
                <a:solidFill>
                  <a:srgbClr val="5D0B85"/>
                </a:solidFill>
              </a:rPr>
              <a:t>Built-in performance detection identifies when coaching is needed</a:t>
            </a:r>
          </a:p>
          <a:p>
            <a:r>
              <a:rPr lang="en-US" sz="1800" b="1" dirty="0">
                <a:solidFill>
                  <a:srgbClr val="5D0B85"/>
                </a:solidFill>
              </a:rPr>
              <a:t>Instant Coaching:</a:t>
            </a:r>
            <a:r>
              <a:rPr lang="en-US" sz="1800" dirty="0">
                <a:solidFill>
                  <a:srgbClr val="5D0B85"/>
                </a:solidFill>
              </a:rPr>
              <a:t> targeted video guidance delivered immediately based on simulation performance</a:t>
            </a:r>
          </a:p>
          <a:p>
            <a:pPr marL="0" indent="0">
              <a:buNone/>
            </a:pPr>
            <a:endParaRPr lang="en-US" sz="1800" dirty="0">
              <a:solidFill>
                <a:srgbClr val="5D0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71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18842</TotalTime>
  <Words>725</Words>
  <Application>Microsoft Office PowerPoint</Application>
  <PresentationFormat>On-screen Show (4:3)</PresentationFormat>
  <Paragraphs>96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Executive Summary</vt:lpstr>
      <vt:lpstr>FedEx Simulation Center</vt:lpstr>
      <vt:lpstr>Why This Matters Now</vt:lpstr>
      <vt:lpstr>From Watching  to Doing</vt:lpstr>
      <vt:lpstr>Business Impact Overview</vt:lpstr>
      <vt:lpstr>Safety &amp; Risk Reduction</vt:lpstr>
      <vt:lpstr>Quality &amp; Service</vt:lpstr>
      <vt:lpstr>Standardized, Scalable  Training Role-Aligned Training with Built-In Coaching</vt:lpstr>
      <vt:lpstr>Faster, Cheaper Updates vs. Video</vt:lpstr>
      <vt:lpstr>Measurable Performance Data</vt:lpstr>
      <vt:lpstr>Example: Package Handler – ULD Loading</vt:lpstr>
      <vt:lpstr>Scale Across Roles</vt:lpstr>
      <vt:lpstr>Leaders’ Call to Action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 Diouf</dc:creator>
  <cp:keywords/>
  <dc:description>generated using python-pptx</dc:description>
  <cp:lastModifiedBy>M Diouf</cp:lastModifiedBy>
  <cp:revision>11</cp:revision>
  <dcterms:created xsi:type="dcterms:W3CDTF">2013-01-27T09:14:16Z</dcterms:created>
  <dcterms:modified xsi:type="dcterms:W3CDTF">2025-12-24T09:19:23Z</dcterms:modified>
  <cp:category/>
</cp:coreProperties>
</file>